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89" r:id="rId10"/>
    <p:sldId id="284" r:id="rId11"/>
    <p:sldId id="290" r:id="rId12"/>
    <p:sldId id="277" r:id="rId13"/>
    <p:sldId id="291" r:id="rId14"/>
    <p:sldId id="279" r:id="rId15"/>
    <p:sldId id="287" r:id="rId16"/>
    <p:sldId id="288" r:id="rId17"/>
    <p:sldId id="280" r:id="rId18"/>
    <p:sldId id="281" r:id="rId19"/>
    <p:sldId id="282" r:id="rId20"/>
    <p:sldId id="285" r:id="rId21"/>
    <p:sldId id="286" r:id="rId22"/>
    <p:sldId id="265" r:id="rId23"/>
    <p:sldId id="266" r:id="rId24"/>
    <p:sldId id="295" r:id="rId25"/>
    <p:sldId id="294" r:id="rId26"/>
    <p:sldId id="292" r:id="rId27"/>
    <p:sldId id="264" r:id="rId28"/>
    <p:sldId id="267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B5256-7C76-4E90-977E-E983900EB9C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D4C1D-D842-4CBC-A614-F988C7130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D4C1D-D842-4CBC-A614-F988C7130CA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62EA-3F50-453A-A188-608A7DCBABF2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F42E-0AD4-47DE-8BEF-B4FA77872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62EA-3F50-453A-A188-608A7DCBABF2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F42E-0AD4-47DE-8BEF-B4FA77872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62EA-3F50-453A-A188-608A7DCBABF2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F42E-0AD4-47DE-8BEF-B4FA77872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62EA-3F50-453A-A188-608A7DCBABF2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F42E-0AD4-47DE-8BEF-B4FA77872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62EA-3F50-453A-A188-608A7DCBABF2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F42E-0AD4-47DE-8BEF-B4FA77872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62EA-3F50-453A-A188-608A7DCBABF2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F42E-0AD4-47DE-8BEF-B4FA77872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62EA-3F50-453A-A188-608A7DCBABF2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F42E-0AD4-47DE-8BEF-B4FA77872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62EA-3F50-453A-A188-608A7DCBABF2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F42E-0AD4-47DE-8BEF-B4FA77872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62EA-3F50-453A-A188-608A7DCBABF2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F42E-0AD4-47DE-8BEF-B4FA77872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62EA-3F50-453A-A188-608A7DCBABF2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FF42E-0AD4-47DE-8BEF-B4FA77872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62EA-3F50-453A-A188-608A7DCBABF2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0FF42E-0AD4-47DE-8BEF-B4FA77872C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B362EA-3F50-453A-A188-608A7DCBABF2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0FF42E-0AD4-47DE-8BEF-B4FA77872C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5"/>
            <a:ext cx="7774632" cy="3024336"/>
          </a:xfrm>
        </p:spPr>
        <p:txBody>
          <a:bodyPr>
            <a:noAutofit/>
          </a:bodyPr>
          <a:lstStyle/>
          <a:p>
            <a:r>
              <a:rPr lang="ru-RU" sz="3600" b="1" dirty="0"/>
              <a:t>Типология графических нарушений, выявляемых у иностранных учащихся на разных этапах овладения русским языком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А.А. Позднякова, кандидат педагогических наук, доцент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Графические искажения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5" name="Рисунок 82" descr="IMG_20190209_0117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6583735" cy="4449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Графические искажения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1" name="Рисунок 79" descr="IMG_20190209_0116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920880" cy="4809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Графические искажения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17" name="Рисунок 61" descr="IMG_20190209_0105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79360"/>
            <a:ext cx="6120680" cy="4458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Графические искажения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49" descr="IMG_20190209_0101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732389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Графические искажения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5" name="Рисунок 67" descr="IMG_20190209_010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128792" cy="4314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Графические искажения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057" name="Рисунок 94" descr="IMG_20190209_0123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1"/>
            <a:ext cx="7200800" cy="4376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Графические искажения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1" name="Рисунок 97" descr="IMG_20190209_012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416824" cy="4718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Грамматические ошибки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89" name="Рисунок 70" descr="IMG_20190209_011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6912768" cy="4328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Грамматические ошибки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3" name="Рисунок 73" descr="IMG_20190209_011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164288" cy="4099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Грамматические ошибки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37" name="Рисунок 76" descr="IMG_20190209_011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632848" cy="4352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Понятие языковой нормы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/>
            <a:r>
              <a:rPr lang="ru-RU" dirty="0" smtClean="0"/>
              <a:t>Языковая норма – это некий образец того, как принято говорить и писать в данном языковом обществе в данную эпоху. Норма определяет, что правильно и что – нет, она рекомендует одни языковые средства и способы выражения и запрещает другие. </a:t>
            </a:r>
          </a:p>
          <a:p>
            <a:pPr marL="0"/>
            <a:r>
              <a:rPr lang="ru-RU" dirty="0" smtClean="0"/>
              <a:t>Нарушение одной нормы (или ряда норм) неизбежно приводит к иным системным нарушениям. Например, орфоэпическая корреляция </a:t>
            </a:r>
            <a:r>
              <a:rPr lang="ru-RU" i="1" dirty="0" err="1" smtClean="0"/>
              <a:t>звони`т</a:t>
            </a:r>
            <a:r>
              <a:rPr lang="ru-RU" dirty="0" smtClean="0"/>
              <a:t> (норма) – </a:t>
            </a:r>
            <a:r>
              <a:rPr lang="ru-RU" i="1" dirty="0" err="1" smtClean="0"/>
              <a:t>зво`нит</a:t>
            </a:r>
            <a:r>
              <a:rPr lang="ru-RU" dirty="0" smtClean="0"/>
              <a:t> (частотное разговорное) становится прецедентом для нарушения морфолого-графических аналогий и возникновения ошибочных написаний.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Грамматические ошибки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09" name="Рисунок 88" descr="IMG_20190209_012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490775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Грамматические ошибки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3" name="Рисунок 91" descr="IMG_20190209_012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7992888" cy="4507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Типология орфографических ошибок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ошибки, связанные с восприятием звучащей речи;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ошибки, связанные с распознаванием слова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шибки, связанные с восприятием звучащей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Ошибки </a:t>
            </a:r>
            <a:r>
              <a:rPr lang="ru-RU" dirty="0" err="1"/>
              <a:t>гиподифференциации</a:t>
            </a:r>
            <a:r>
              <a:rPr lang="ru-RU" dirty="0"/>
              <a:t> (</a:t>
            </a:r>
            <a:r>
              <a:rPr lang="ru-RU" dirty="0" err="1"/>
              <a:t>недодифференциации</a:t>
            </a:r>
            <a:r>
              <a:rPr lang="ru-RU" dirty="0"/>
              <a:t>).</a:t>
            </a:r>
            <a:endParaRPr lang="ru-RU" dirty="0" smtClean="0"/>
          </a:p>
          <a:p>
            <a:r>
              <a:rPr lang="ru-RU" dirty="0"/>
              <a:t>2. Ошибки </a:t>
            </a:r>
            <a:r>
              <a:rPr lang="ru-RU" dirty="0" err="1"/>
              <a:t>гипердифференциации</a:t>
            </a:r>
            <a:r>
              <a:rPr lang="ru-RU" dirty="0"/>
              <a:t> (</a:t>
            </a:r>
            <a:r>
              <a:rPr lang="ru-RU" dirty="0" err="1"/>
              <a:t>сверхдифференциации</a:t>
            </a:r>
            <a:r>
              <a:rPr lang="ru-RU" dirty="0"/>
              <a:t>).</a:t>
            </a:r>
            <a:endParaRPr lang="ru-RU" dirty="0" smtClean="0"/>
          </a:p>
          <a:p>
            <a:r>
              <a:rPr lang="ru-RU" dirty="0"/>
              <a:t>3. Ошибки </a:t>
            </a:r>
            <a:r>
              <a:rPr lang="ru-RU" dirty="0" err="1"/>
              <a:t>реинтерпретации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/>
              <a:t>4. Ошибки субституции.</a:t>
            </a:r>
            <a:endParaRPr lang="ru-RU" dirty="0" smtClean="0"/>
          </a:p>
          <a:p>
            <a:r>
              <a:rPr lang="ru-RU" dirty="0"/>
              <a:t>5. Ошибки  </a:t>
            </a:r>
            <a:r>
              <a:rPr lang="ru-RU" dirty="0" err="1"/>
              <a:t>ресегментации</a:t>
            </a:r>
            <a:r>
              <a:rPr lang="ru-RU" dirty="0"/>
              <a:t> (плюс-сегментация, минус-сегментация)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Ошибки </a:t>
            </a:r>
            <a:r>
              <a:rPr lang="ru-RU" dirty="0" err="1"/>
              <a:t>недодифференциации</a:t>
            </a:r>
            <a:endParaRPr lang="ru-RU" dirty="0"/>
          </a:p>
        </p:txBody>
      </p:sp>
      <p:pic>
        <p:nvPicPr>
          <p:cNvPr id="1026" name="Picture 2" descr="C:\Users\Пользователь\Downloads\IMG_20190209_01002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988840"/>
            <a:ext cx="705678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Ошибки </a:t>
            </a:r>
            <a:r>
              <a:rPr lang="ru-RU" dirty="0" err="1" smtClean="0"/>
              <a:t>недодифференциации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55" descr="IMG_20190209_0104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344816" cy="4266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Комплексные нарушения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1" name="Рисунок 64" descr="IMG_20190209_010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59200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Ошибки, связанные с распознаванием слова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Ошибки в определении доминирующего признака.</a:t>
            </a:r>
            <a:endParaRPr lang="ru-RU" dirty="0" smtClean="0"/>
          </a:p>
          <a:p>
            <a:r>
              <a:rPr lang="ru-RU" dirty="0"/>
              <a:t>2. Ошибки в определении дескриптора.</a:t>
            </a:r>
            <a:endParaRPr lang="ru-RU" dirty="0" smtClean="0"/>
          </a:p>
          <a:p>
            <a:r>
              <a:rPr lang="ru-RU" dirty="0"/>
              <a:t>3. Ошибка на нахождение морфолого-графической аналогии.</a:t>
            </a:r>
            <a:endParaRPr lang="ru-RU" dirty="0" smtClean="0"/>
          </a:p>
          <a:p>
            <a:r>
              <a:rPr lang="ru-RU" dirty="0"/>
              <a:t>4. Ошибки на основе метатезы.</a:t>
            </a:r>
            <a:endParaRPr lang="ru-RU" dirty="0" smtClean="0"/>
          </a:p>
          <a:p>
            <a:r>
              <a:rPr lang="ru-RU" dirty="0"/>
              <a:t>5. Ошибки на основе </a:t>
            </a:r>
            <a:r>
              <a:rPr lang="ru-RU" dirty="0" smtClean="0"/>
              <a:t>гаплологии.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субституции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Рисунок 85" descr="IMG_20190209_012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31899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Вместо заключения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Дорогой Учитель, я надеюсь, ты простишь меня! Я не учился хорошо. В первом периоде у меня были проблемы со здоровьем. У меня сломанный сундук. Это очень больно. Вот почему я не мог посещать занятия. Мне нужно перейти в новый класс, чтобы я мог хорошо закончить учебу.</a:t>
            </a:r>
          </a:p>
          <a:p>
            <a:r>
              <a:rPr lang="ru-RU" dirty="0" smtClean="0"/>
              <a:t>Я приеду, чтобы рассказать своим коллегам и получить ваше разрешение, чтобы перейти к новой главе.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разделы орфографии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ru-RU" dirty="0" smtClean="0"/>
              <a:t>Русская орфография как система правил написания слов включает следующие основные разделы: </a:t>
            </a:r>
          </a:p>
          <a:p>
            <a:pPr marL="0" indent="0">
              <a:buNone/>
            </a:pPr>
            <a:r>
              <a:rPr lang="ru-RU" dirty="0" smtClean="0"/>
              <a:t>1) правила передачи звуков (фонем) буквами в составе слов и морфем; </a:t>
            </a:r>
          </a:p>
          <a:p>
            <a:pPr marL="0" indent="0">
              <a:buNone/>
            </a:pPr>
            <a:r>
              <a:rPr lang="ru-RU" dirty="0" smtClean="0"/>
              <a:t>2) правила слитного, дефисного и раздельного написания слов; </a:t>
            </a:r>
          </a:p>
          <a:p>
            <a:pPr marL="0" indent="0">
              <a:buNone/>
            </a:pPr>
            <a:r>
              <a:rPr lang="ru-RU" dirty="0" smtClean="0"/>
              <a:t>3) правила употребления прописных и строчных букв; </a:t>
            </a:r>
          </a:p>
          <a:p>
            <a:pPr marL="0" indent="0">
              <a:buNone/>
            </a:pPr>
            <a:r>
              <a:rPr lang="ru-RU" dirty="0" smtClean="0"/>
              <a:t>4) правила переноса слов с одной строки на другую; </a:t>
            </a:r>
          </a:p>
          <a:p>
            <a:pPr marL="0" indent="0">
              <a:buNone/>
            </a:pPr>
            <a:r>
              <a:rPr lang="ru-RU" dirty="0" smtClean="0"/>
              <a:t>5) правила графического сокращения слов.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Нарушения, обусловленные </a:t>
            </a:r>
            <a:r>
              <a:rPr lang="ru-RU" b="1" dirty="0"/>
              <a:t>типом графики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1. Нарушения, связанные с переходом с иероглифического письма.</a:t>
            </a:r>
          </a:p>
          <a:p>
            <a:r>
              <a:rPr lang="ru-RU" sz="2800" dirty="0"/>
              <a:t>2. Нарушения, связанные с переходом с арабо-персидского письма.</a:t>
            </a:r>
          </a:p>
          <a:p>
            <a:r>
              <a:rPr lang="ru-RU" sz="2800" dirty="0"/>
              <a:t>3. Нарушения, связанные с переходом с расширенной латиницы (с использованием диграфов и диакритических знаков).</a:t>
            </a:r>
          </a:p>
          <a:p>
            <a:r>
              <a:rPr lang="ru-RU" sz="2800" dirty="0"/>
              <a:t>4. Нарушения, связанные с переходом с латиницы на кириллицу.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Нарушения, обусловленные </a:t>
            </a:r>
            <a:r>
              <a:rPr lang="ru-RU" sz="3600" b="1" dirty="0"/>
              <a:t>фонетико-акустическими особенностями родного языка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 Нарушения, связанные с наличием </a:t>
            </a:r>
            <a:r>
              <a:rPr lang="ru-RU" sz="2800" dirty="0"/>
              <a:t>в родном языке учащихся определенных звуков (вариантов звуков) и отсутствие их в </a:t>
            </a:r>
            <a:r>
              <a:rPr lang="ru-RU" sz="2800" dirty="0" smtClean="0"/>
              <a:t>русском.</a:t>
            </a:r>
          </a:p>
          <a:p>
            <a:r>
              <a:rPr lang="ru-RU" sz="2800" dirty="0" smtClean="0"/>
              <a:t>2. Нарушения, связанные с отсутствием </a:t>
            </a:r>
            <a:r>
              <a:rPr lang="ru-RU" sz="2800" dirty="0"/>
              <a:t>в родном языке учащихся определенных звуков (вариантов звуков) и наличие их в </a:t>
            </a:r>
            <a:r>
              <a:rPr lang="ru-RU" sz="2800" dirty="0" smtClean="0"/>
              <a:t>русском.</a:t>
            </a:r>
          </a:p>
          <a:p>
            <a:r>
              <a:rPr lang="ru-RU" sz="2800" dirty="0" smtClean="0"/>
              <a:t>3. Нарушения, связанные с наличием </a:t>
            </a:r>
            <a:r>
              <a:rPr lang="ru-RU" sz="2800" dirty="0"/>
              <a:t>специфических фонетических законов в родном языке / русском </a:t>
            </a:r>
            <a:r>
              <a:rPr lang="ru-RU" sz="2800" dirty="0" smtClean="0"/>
              <a:t>языке.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Нарушения, связанные </a:t>
            </a:r>
            <a:r>
              <a:rPr lang="ru-RU" b="1" dirty="0"/>
              <a:t>с типом 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«В условиях суровой и своенравной природы... невозможность рассчитать наперед, заранее сообразить план действий и прямо идти к намеченной цели заметно отразилась на складе ума великоросса, на манере его мышления. Житейские неровности и случайности приучили его больше обсуждать пройденный путь, чем соображать дальнейший, больше оглядываться назад, чем заглядывать вперед. В борьбе с нежданными метелями и оттепелями, непредвиденными августовскими морозами и январской слякотью он стал больше осмотрителен, чем предусмотрителен, выучился больше замечать следствия, чем ставить цели, воспитал в себе умение подводить итоги насчет искусства составлять сметы... Природа и судьба вели великоросса так, что приучили его выходить на прямую дорогу окольными </a:t>
            </a:r>
            <a:r>
              <a:rPr lang="ru-RU" dirty="0" smtClean="0"/>
              <a:t>путями. </a:t>
            </a:r>
            <a:r>
              <a:rPr lang="ru-RU" dirty="0" smtClean="0"/>
              <a:t>Великоросс мыслит и действует, как ходит</a:t>
            </a:r>
            <a:r>
              <a:rPr lang="ru-RU" dirty="0" smtClean="0"/>
              <a:t>…» (В.О. Ключевский)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Типология графических нарушений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графические искажения;</a:t>
            </a:r>
          </a:p>
          <a:p>
            <a:pPr lvl="0"/>
            <a:r>
              <a:rPr lang="ru-RU" dirty="0"/>
              <a:t>грамматические ошибки;</a:t>
            </a:r>
          </a:p>
          <a:p>
            <a:r>
              <a:rPr lang="ru-RU" dirty="0"/>
              <a:t>орфографические </a:t>
            </a:r>
            <a:r>
              <a:rPr lang="ru-RU" dirty="0" smtClean="0"/>
              <a:t>ошибки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Графические искажения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Рисунок 58" descr="IMG_20190209_0105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748883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Графические искажения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53" name="Рисунок 103" descr="IMG_20190209_005922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5935663" cy="4449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423</TotalTime>
  <Words>667</Words>
  <Application>Microsoft Office PowerPoint</Application>
  <PresentationFormat>Экран (4:3)</PresentationFormat>
  <Paragraphs>64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Типология графических нарушений, выявляемых у иностранных учащихся на разных этапах овладения русским языком</vt:lpstr>
      <vt:lpstr>Понятие языковой нормы</vt:lpstr>
      <vt:lpstr>Основные разделы орфографии</vt:lpstr>
      <vt:lpstr>Нарушения, обусловленные типом графики</vt:lpstr>
      <vt:lpstr>Нарушения, обусловленные фонетико-акустическими особенностями родного языка</vt:lpstr>
      <vt:lpstr>Нарушения, связанные с типом учения</vt:lpstr>
      <vt:lpstr>Типология графических нарушений</vt:lpstr>
      <vt:lpstr>Графические искажения</vt:lpstr>
      <vt:lpstr>Графические искажения</vt:lpstr>
      <vt:lpstr>Графические искажения</vt:lpstr>
      <vt:lpstr>Графические искажения</vt:lpstr>
      <vt:lpstr>Графические искажения</vt:lpstr>
      <vt:lpstr>Графические искажения</vt:lpstr>
      <vt:lpstr>Графические искажения</vt:lpstr>
      <vt:lpstr>Графические искажения</vt:lpstr>
      <vt:lpstr>Графические искажения</vt:lpstr>
      <vt:lpstr>Грамматические ошибки</vt:lpstr>
      <vt:lpstr>Грамматические ошибки</vt:lpstr>
      <vt:lpstr>Грамматические ошибки</vt:lpstr>
      <vt:lpstr>Грамматические ошибки</vt:lpstr>
      <vt:lpstr>Грамматические ошибки</vt:lpstr>
      <vt:lpstr>Типология орфографических ошибок</vt:lpstr>
      <vt:lpstr>Ошибки, связанные с восприятием звучащей речи</vt:lpstr>
      <vt:lpstr>Ошибки недодифференциации</vt:lpstr>
      <vt:lpstr>Ошибки недодифференциации</vt:lpstr>
      <vt:lpstr>Комплексные нарушения</vt:lpstr>
      <vt:lpstr>Ошибки, связанные с распознаванием слова</vt:lpstr>
      <vt:lpstr>Ошибки субституции</vt:lpstr>
      <vt:lpstr>Вместо заключения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44</cp:revision>
  <dcterms:created xsi:type="dcterms:W3CDTF">2019-02-08T21:34:40Z</dcterms:created>
  <dcterms:modified xsi:type="dcterms:W3CDTF">2019-02-09T08:55:03Z</dcterms:modified>
</cp:coreProperties>
</file>